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6" r:id="rId4"/>
    <p:sldId id="260" r:id="rId5"/>
    <p:sldId id="262" r:id="rId6"/>
    <p:sldId id="259" r:id="rId7"/>
    <p:sldId id="268" r:id="rId8"/>
    <p:sldId id="272" r:id="rId9"/>
    <p:sldId id="273" r:id="rId10"/>
    <p:sldId id="274" r:id="rId11"/>
    <p:sldId id="275" r:id="rId12"/>
    <p:sldId id="269" r:id="rId13"/>
    <p:sldId id="267" r:id="rId14"/>
    <p:sldId id="270" r:id="rId15"/>
    <p:sldId id="271" r:id="rId16"/>
    <p:sldId id="276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01" autoAdjust="0"/>
    <p:restoredTop sz="94660"/>
  </p:normalViewPr>
  <p:slideViewPr>
    <p:cSldViewPr snapToGrid="0" showGuides="1">
      <p:cViewPr varScale="1">
        <p:scale>
          <a:sx n="149" d="100"/>
          <a:sy n="149" d="100"/>
        </p:scale>
        <p:origin x="1104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D3676-D0B8-FB20-43FB-B55275680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E5C5F0-4640-5B8B-3AA8-FE23E3E6C8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96D3B0-5BB6-FA97-8C89-631804B46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FB4FF7-D6E0-A43D-4F3B-EAD9E2FF0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8D4B24-E474-0F7D-E38E-128C4B08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638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9E67A-3876-EBCC-B760-7D3E36AB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E4A221-C3DB-EC0A-B4E9-D14E305E7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54CE44-178F-6FB8-4B6B-6180D66D5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5E3A9A-9A0D-B557-26AD-1785EC061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187178-563A-9E03-5436-7BBA40EE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651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163DC9-9DCE-E717-B1C0-9EF2115078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38AB3F-0014-C3B8-BDDE-7F59F26AB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7AD1EA-A022-996E-17CC-2F22237F0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7F92A9-5D96-9C82-41AE-CCF60B5B5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11E2DF-321C-97EB-A419-85B468CD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729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6D6D55-CB01-CB8D-6426-BEBD540D0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6E21F9-96A0-B4B3-C664-ACCF905BA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D0F005-5CB4-354C-A718-47C333DE7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12450E-39F6-3F5D-63D4-94007414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ED3E67-A3AD-6C22-07CF-953739463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8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B2FAE4-8A9B-AF7F-5A1E-E7FFDB1E7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775704-A5BB-375B-B04D-122AA716D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D5A96B-CE14-D4BA-9737-1CF5EDA5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93C00E-546D-A642-D7F7-87508241B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951D20-E236-1600-6065-631D12E0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27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0B080-B0B8-8A81-A415-8602D371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9C1214-E68D-1CD8-94A5-1CE3894426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49CA03-0A65-D3BE-13CF-510005EE1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6EDA2C-BC8C-56C1-6534-BEB8FA507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2825BF-C8B6-BADA-B870-A99716F29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03E909-5E64-7650-CF4D-489247E00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81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4F1DE-F103-D9A7-1A7A-91872BAA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90AA30-5DD5-90DA-E3A7-514AF7B01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81F27F-8FB0-740B-6700-EEC104A26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4ED42E2-4E88-C01A-19B5-95945D5F1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1B727C-ADF9-F1A8-19AE-F72040A06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61CBEE1-5FD9-2FA9-E672-D59824DE0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E4F9E2-62A4-457C-10E7-0900883AF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80D91BD-FEAC-85AA-C55F-185BB09C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058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4627-AE7A-5B8B-FBFB-1E90A15A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75065C-9502-A86F-558B-57971226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D05808-842B-72ED-6F1B-4D337EED1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9DD9B1-8943-CD27-0343-7CC737BA7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42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95B306-0FA8-3D93-424F-2A904E9F6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531A4C-9C14-C74D-72F8-53C93AC64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9A2291-3AEB-AE00-B781-ACDCC65F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147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65B581-DC70-8459-EE78-F050B73E2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A2C8FA-B8AC-29C1-E5B1-D82B46025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0DB8FA-7CB5-0F76-9C22-BC609ED84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99E11E-5776-479C-E45C-3DE2AEF36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E0F4F8-46EC-7360-2018-8C94FC72D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5841B-DC2C-B4F8-9C4A-103D32EC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61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6D0DE-9401-DF68-B8E7-B403F4AE1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3346C3C-40E6-21E2-F505-BAFA281BAD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4EE83D-DDEC-B1E4-BB14-93687A097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AC71B2-1586-8550-FBCF-EEAC3399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357D23-1825-EEB0-C4E3-6B604183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1706F4-E58F-E4EA-D6B6-80CE05C80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10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1271A2-4024-DBDF-22B2-0EC66F52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C755CB-B409-B035-FAD6-3FE48AC58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ADD708-0411-FECB-F794-EE6AACE3A9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746CB4-94A6-C6CA-9750-E74A17F48E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09BB9B-5B3C-F316-A5A4-A780F14BB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274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832157-F4CF-150A-F8C0-7FFA60B997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9" t="14546" r="3541" b="41165"/>
          <a:stretch/>
        </p:blipFill>
        <p:spPr>
          <a:xfrm>
            <a:off x="1276509" y="490285"/>
            <a:ext cx="9638981" cy="587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62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4596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1067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9C5DD4-5B2F-0966-B7B1-4F8C5FC51495}"/>
              </a:ext>
            </a:extLst>
          </p:cNvPr>
          <p:cNvSpPr txBox="1"/>
          <p:nvPr/>
        </p:nvSpPr>
        <p:spPr>
          <a:xfrm>
            <a:off x="4787838" y="3228945"/>
            <a:ext cx="261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Scenario 02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026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DD0A1FC-B51B-D83B-B403-3CA492C88417}"/>
              </a:ext>
            </a:extLst>
          </p:cNvPr>
          <p:cNvSpPr txBox="1"/>
          <p:nvPr/>
        </p:nvSpPr>
        <p:spPr>
          <a:xfrm>
            <a:off x="218316" y="640186"/>
            <a:ext cx="26163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Lijia Mountain Park, Nanjing, China</a:t>
            </a:r>
          </a:p>
          <a:p>
            <a:r>
              <a:rPr lang="en-US" altLang="zh-CN" sz="1100" b="1" dirty="0"/>
              <a:t>Subcatchments: 30</a:t>
            </a:r>
          </a:p>
          <a:p>
            <a:r>
              <a:rPr lang="en-US" altLang="zh-CN" sz="1100" b="1" dirty="0"/>
              <a:t>Area: 33.73ha</a:t>
            </a:r>
          </a:p>
          <a:p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/>
              <a:t>Rainfall- Chicago design storm IDF</a:t>
            </a:r>
          </a:p>
          <a:p>
            <a:r>
              <a:rPr lang="en-US" altLang="zh-CN" sz="1100" b="1" dirty="0"/>
              <a:t>Return period: </a:t>
            </a:r>
            <a:r>
              <a:rPr lang="en-US" altLang="zh-CN" sz="1100" b="1" dirty="0">
                <a:solidFill>
                  <a:srgbClr val="FF0000"/>
                </a:solidFill>
              </a:rPr>
              <a:t>2 year (2 hour)</a:t>
            </a:r>
          </a:p>
          <a:p>
            <a:r>
              <a:rPr lang="en-US" altLang="zh-CN" sz="1100" b="1" dirty="0"/>
              <a:t>Total volume: </a:t>
            </a:r>
            <a:r>
              <a:rPr lang="en-US" altLang="zh-CN" sz="1100" b="1" dirty="0">
                <a:solidFill>
                  <a:srgbClr val="FF0000"/>
                </a:solidFill>
              </a:rPr>
              <a:t>59.71mm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9F296C0-4F0D-935A-5C9B-4D526D53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352425"/>
            <a:ext cx="92297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59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E91AA1-4CDF-EC4A-BBAB-611F4A6DED81}"/>
              </a:ext>
            </a:extLst>
          </p:cNvPr>
          <p:cNvSpPr txBox="1"/>
          <p:nvPr/>
        </p:nvSpPr>
        <p:spPr>
          <a:xfrm>
            <a:off x="218316" y="640186"/>
            <a:ext cx="26163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Lijia Mountain Park, Nanjing, China</a:t>
            </a:r>
          </a:p>
          <a:p>
            <a:r>
              <a:rPr lang="en-US" altLang="zh-CN" sz="1100" b="1" dirty="0"/>
              <a:t>Subcatchments: 30</a:t>
            </a:r>
          </a:p>
          <a:p>
            <a:r>
              <a:rPr lang="en-US" altLang="zh-CN" sz="1100" b="1" dirty="0"/>
              <a:t>Area: 33.73ha</a:t>
            </a:r>
          </a:p>
          <a:p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/>
              <a:t>Rainfall- Chicago design storm IDF</a:t>
            </a:r>
          </a:p>
          <a:p>
            <a:r>
              <a:rPr lang="en-US" altLang="zh-CN" sz="1100" b="1" dirty="0"/>
              <a:t>Return period: </a:t>
            </a:r>
            <a:r>
              <a:rPr lang="en-US" altLang="zh-CN" sz="1100" b="1" dirty="0">
                <a:solidFill>
                  <a:srgbClr val="FF0000"/>
                </a:solidFill>
              </a:rPr>
              <a:t>2 year (2 hour)</a:t>
            </a:r>
          </a:p>
          <a:p>
            <a:r>
              <a:rPr lang="en-US" altLang="zh-CN" sz="1100" b="1" dirty="0"/>
              <a:t>Total volume: </a:t>
            </a:r>
            <a:r>
              <a:rPr lang="en-US" altLang="zh-CN" sz="1100" b="1" dirty="0">
                <a:solidFill>
                  <a:srgbClr val="FF0000"/>
                </a:solidFill>
              </a:rPr>
              <a:t>59.71mm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953EA-D060-3943-B343-39B50CA7D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38" y="352425"/>
            <a:ext cx="92297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09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3EAA37-D32D-85F4-9B8E-C166A3895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" y="1684020"/>
            <a:ext cx="5234940" cy="34899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2CB86B-2CBC-1500-1C81-2B5563100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860" y="1684020"/>
            <a:ext cx="5234940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60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983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796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191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5643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C6E509-81F5-2259-58D3-C0E94B80F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15" y="0"/>
            <a:ext cx="11681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23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494661-7D40-2C56-50DC-FE9371847DB9}"/>
              </a:ext>
            </a:extLst>
          </p:cNvPr>
          <p:cNvSpPr txBox="1"/>
          <p:nvPr/>
        </p:nvSpPr>
        <p:spPr>
          <a:xfrm>
            <a:off x="4787838" y="3228945"/>
            <a:ext cx="261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Scenario 01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858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7775E32-6F17-4E0C-91D2-15CD25145144}"/>
              </a:ext>
            </a:extLst>
          </p:cNvPr>
          <p:cNvSpPr txBox="1"/>
          <p:nvPr/>
        </p:nvSpPr>
        <p:spPr>
          <a:xfrm>
            <a:off x="218316" y="640186"/>
            <a:ext cx="26163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Lijia Mountain Park, Nanjing, China</a:t>
            </a:r>
          </a:p>
          <a:p>
            <a:r>
              <a:rPr lang="en-US" altLang="zh-CN" sz="1100" b="1" dirty="0"/>
              <a:t>Subcatchments: 30</a:t>
            </a:r>
          </a:p>
          <a:p>
            <a:r>
              <a:rPr lang="en-US" altLang="zh-CN" sz="1100" b="1" dirty="0"/>
              <a:t>Area: 33.73ha</a:t>
            </a:r>
          </a:p>
          <a:p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/>
              <a:t>Rainfall- Chicago design storm IDF</a:t>
            </a:r>
          </a:p>
          <a:p>
            <a:r>
              <a:rPr lang="en-US" altLang="zh-CN" sz="1100" b="1" dirty="0"/>
              <a:t>Return period: </a:t>
            </a:r>
            <a:r>
              <a:rPr lang="en-US" altLang="zh-CN" sz="1100" b="1" dirty="0">
                <a:solidFill>
                  <a:srgbClr val="FF0000"/>
                </a:solidFill>
              </a:rPr>
              <a:t>5 year (2 hour)</a:t>
            </a:r>
          </a:p>
          <a:p>
            <a:r>
              <a:rPr lang="en-US" altLang="zh-CN" sz="1100" b="1" dirty="0"/>
              <a:t>Total volume: </a:t>
            </a:r>
            <a:r>
              <a:rPr lang="en-US" altLang="zh-CN" sz="1100" b="1" dirty="0">
                <a:solidFill>
                  <a:srgbClr val="FF0000"/>
                </a:solidFill>
              </a:rPr>
              <a:t>75.59mm</a:t>
            </a:r>
          </a:p>
          <a:p>
            <a:endParaRPr lang="en-US" altLang="zh-CN" sz="1100" b="1" dirty="0"/>
          </a:p>
          <a:p>
            <a:r>
              <a:rPr lang="en-US" altLang="zh-CN" sz="1100" b="1" dirty="0"/>
              <a:t>IDF formula: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5AAB151-5A38-AE10-8AF8-2EAA3B4EECFD}"/>
                  </a:ext>
                </a:extLst>
              </p:cNvPr>
              <p:cNvSpPr txBox="1"/>
              <p:nvPr/>
            </p:nvSpPr>
            <p:spPr>
              <a:xfrm>
                <a:off x="-39432" y="2425290"/>
                <a:ext cx="3131820" cy="4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000" b="1" i="1" smtClean="0">
                          <a:latin typeface="Cambria Math" panose="02040503050406030204" pitchFamily="18" charset="0"/>
                        </a:rPr>
                        <m:t>𝒒</m:t>
                      </m:r>
                      <m:d>
                        <m:dPr>
                          <m:ctrlPr>
                            <a:rPr lang="zh-CN" altLang="en-US" sz="1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zh-CN" altLang="en-US" sz="1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0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zh-CN" altLang="en-US" sz="10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den>
                          </m:f>
                          <m:r>
                            <a:rPr lang="zh-CN" altLang="en-US" sz="1000" b="1" i="0">
                              <a:latin typeface="Cambria Math" panose="020405030504060302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lang="zh-CN" altLang="en-US" sz="1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𝐡𝐦</m:t>
                              </m:r>
                            </m:e>
                            <m:sup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zh-CN" altLang="en-US" sz="10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00" b="1" i="0">
                              <a:latin typeface="Cambria Math" panose="02040503050406030204" pitchFamily="18" charset="0"/>
                            </a:rPr>
                            <m:t>𝟏𝟎𝟕𝟏𝟔</m:t>
                          </m:r>
                          <m:r>
                            <a:rPr lang="zh-CN" altLang="en-US" sz="1000" b="1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CN" altLang="en-US" sz="1000" b="1" i="0">
                              <a:latin typeface="Cambria Math" panose="02040503050406030204" pitchFamily="18" charset="0"/>
                            </a:rPr>
                            <m:t>𝟕𝟎𝟎</m:t>
                          </m:r>
                          <m:d>
                            <m:dPr>
                              <m:ctrlPr>
                                <a:rPr lang="zh-CN" altLang="en-US" sz="1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𝟖𝟑𝟕𝐥𝐠𝐏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CN" altLang="en-US" sz="1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1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𝐭</m:t>
                                  </m:r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𝟑𝟐</m:t>
                                  </m:r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𝟗𝟎𝟎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𝟎𝟏𝟏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1000" b="1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5AAB151-5A38-AE10-8AF8-2EAA3B4EE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432" y="2425290"/>
                <a:ext cx="3131820" cy="412805"/>
              </a:xfrm>
              <a:prstGeom prst="rect">
                <a:avLst/>
              </a:prstGeom>
              <a:blipFill>
                <a:blip r:embed="rId2"/>
                <a:stretch>
                  <a:fillRect t="-27941" b="-5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5876BC8-1D59-327C-3ADC-5297C7E68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1" y="352424"/>
            <a:ext cx="9229724" cy="61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9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6DA9474-80EC-0006-E2A8-E140C00801DC}"/>
              </a:ext>
            </a:extLst>
          </p:cNvPr>
          <p:cNvSpPr txBox="1"/>
          <p:nvPr/>
        </p:nvSpPr>
        <p:spPr>
          <a:xfrm>
            <a:off x="218316" y="640186"/>
            <a:ext cx="26163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Lijia Mountain Park, Nanjing, China</a:t>
            </a:r>
          </a:p>
          <a:p>
            <a:r>
              <a:rPr lang="en-US" altLang="zh-CN" sz="1100" b="1" dirty="0"/>
              <a:t>Subcatchments: 30</a:t>
            </a:r>
          </a:p>
          <a:p>
            <a:r>
              <a:rPr lang="en-US" altLang="zh-CN" sz="1100" b="1" dirty="0"/>
              <a:t>Area: 33.73ha</a:t>
            </a:r>
          </a:p>
          <a:p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/>
              <a:t>Rainfall- Chicago design storm IDF</a:t>
            </a:r>
          </a:p>
          <a:p>
            <a:r>
              <a:rPr lang="en-US" altLang="zh-CN" sz="1100" b="1" dirty="0"/>
              <a:t>Return period: </a:t>
            </a:r>
            <a:r>
              <a:rPr lang="en-US" altLang="zh-CN" sz="1100" b="1" dirty="0">
                <a:solidFill>
                  <a:srgbClr val="FF0000"/>
                </a:solidFill>
              </a:rPr>
              <a:t>5 year (2 hour)</a:t>
            </a:r>
          </a:p>
          <a:p>
            <a:r>
              <a:rPr lang="en-US" altLang="zh-CN" sz="1100" b="1" dirty="0"/>
              <a:t>Total volume: </a:t>
            </a:r>
            <a:r>
              <a:rPr lang="en-US" altLang="zh-CN" sz="1100" b="1" dirty="0">
                <a:solidFill>
                  <a:srgbClr val="FF0000"/>
                </a:solidFill>
              </a:rPr>
              <a:t>75.59mm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9DEC1B-9B34-2F40-91E9-93D884FD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351882"/>
            <a:ext cx="9229724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50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A9FF1A1-B5E2-E223-9AFA-813EA42A3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1" y="1594605"/>
            <a:ext cx="5367037" cy="35780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726CE1-EB69-C033-7FEB-290EFD48D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399" y="1594605"/>
            <a:ext cx="5367037" cy="357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5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338A60-4687-D538-6877-F1647162D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99" y="3551736"/>
            <a:ext cx="4225925" cy="30185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F6AB13-ECF1-1EA2-315A-3420D8190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3524430"/>
            <a:ext cx="4061098" cy="30458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68E770-0346-3248-988A-2D2049B74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299" y="251460"/>
            <a:ext cx="4061097" cy="304582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DB56322-ACCF-2DE9-0269-3A0A6035F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547" y="240607"/>
            <a:ext cx="4251190" cy="318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80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478BE0-76CD-9270-C4C7-12145E0C6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1" y="72037"/>
            <a:ext cx="3721100" cy="27908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8939CD1-042F-72FD-3067-EE420E9AF1D2}"/>
              </a:ext>
            </a:extLst>
          </p:cNvPr>
          <p:cNvSpPr txBox="1"/>
          <p:nvPr/>
        </p:nvSpPr>
        <p:spPr>
          <a:xfrm>
            <a:off x="3535387" y="744174"/>
            <a:ext cx="17708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Solution: </a:t>
            </a:r>
            <a:r>
              <a:rPr lang="en-US" altLang="zh-CN" sz="1100" b="1" dirty="0">
                <a:solidFill>
                  <a:srgbClr val="FF0000"/>
                </a:solidFill>
              </a:rPr>
              <a:t>17</a:t>
            </a:r>
          </a:p>
          <a:p>
            <a:r>
              <a:rPr lang="en-US" altLang="zh-CN" sz="1100" b="1" dirty="0"/>
              <a:t>Balance solution</a:t>
            </a:r>
          </a:p>
          <a:p>
            <a:endParaRPr lang="en-US" altLang="zh-CN" sz="1100" b="1" dirty="0"/>
          </a:p>
          <a:p>
            <a:r>
              <a:rPr lang="en-US" altLang="zh-CN" sz="1100" b="1" dirty="0"/>
              <a:t>Cost: 852.0068(</a:t>
            </a:r>
            <a:r>
              <a:rPr lang="zh-CN" altLang="en-US" sz="1100" b="1" dirty="0"/>
              <a:t>万元）</a:t>
            </a:r>
            <a:endParaRPr lang="en-US" altLang="zh-CN" sz="1100" b="1" dirty="0"/>
          </a:p>
          <a:p>
            <a:r>
              <a:rPr lang="en-US" altLang="zh-CN" sz="1100" b="1" dirty="0"/>
              <a:t>TR reduction: 54.01%</a:t>
            </a:r>
          </a:p>
          <a:p>
            <a:r>
              <a:rPr lang="en-US" altLang="zh-CN" sz="1100" b="1" dirty="0"/>
              <a:t>PR reduction 57.23%</a:t>
            </a:r>
          </a:p>
          <a:p>
            <a:endParaRPr lang="en-US" altLang="zh-CN" sz="1100" b="1" dirty="0"/>
          </a:p>
          <a:p>
            <a:r>
              <a:rPr lang="en-US" altLang="zh-CN" sz="1100" b="1" dirty="0"/>
              <a:t>BRCs area: 21300.17m</a:t>
            </a:r>
            <a:r>
              <a:rPr lang="en-US" altLang="zh-CN" sz="1100" b="1" baseline="30000" dirty="0"/>
              <a:t>2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BCBD02-F2F1-10C4-17FB-2FB70F835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55" y="3198734"/>
            <a:ext cx="2562986" cy="17086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60F7B5-7579-34B6-0BDE-63A3F8770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55" y="4886890"/>
            <a:ext cx="2560538" cy="1707025"/>
          </a:xfrm>
          <a:prstGeom prst="rect">
            <a:avLst/>
          </a:prstGeom>
        </p:spPr>
      </p:pic>
      <p:sp>
        <p:nvSpPr>
          <p:cNvPr id="14" name="箭头: 下 13">
            <a:extLst>
              <a:ext uri="{FF2B5EF4-FFF2-40B4-BE49-F238E27FC236}">
                <a16:creationId xmlns:a16="http://schemas.microsoft.com/office/drawing/2014/main" id="{D4340871-964E-CF69-FB34-2E9B95B6BF99}"/>
              </a:ext>
            </a:extLst>
          </p:cNvPr>
          <p:cNvSpPr/>
          <p:nvPr/>
        </p:nvSpPr>
        <p:spPr>
          <a:xfrm rot="2144589">
            <a:off x="2187599" y="908007"/>
            <a:ext cx="108705" cy="44434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697A797-D99C-7F5E-E664-74B663460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560" y="72037"/>
            <a:ext cx="5100519" cy="340034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4C486-690B-C5F2-15FC-05868F112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560" y="3334526"/>
            <a:ext cx="5100519" cy="34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5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689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159</Words>
  <Application>Microsoft Office PowerPoint</Application>
  <PresentationFormat>宽屏</PresentationFormat>
  <Paragraphs>45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Hanwen Xu</dc:creator>
  <cp:lastModifiedBy>Xu, H. (Hanwen)</cp:lastModifiedBy>
  <cp:revision>13</cp:revision>
  <dcterms:created xsi:type="dcterms:W3CDTF">2023-11-23T08:36:32Z</dcterms:created>
  <dcterms:modified xsi:type="dcterms:W3CDTF">2024-04-05T15:54:53Z</dcterms:modified>
</cp:coreProperties>
</file>